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1" r:id="rId5"/>
    <p:sldId id="287" r:id="rId6"/>
    <p:sldId id="288" r:id="rId7"/>
    <p:sldId id="277" r:id="rId8"/>
    <p:sldId id="290" r:id="rId9"/>
    <p:sldId id="260" r:id="rId10"/>
    <p:sldId id="294" r:id="rId11"/>
    <p:sldId id="284" r:id="rId12"/>
    <p:sldId id="256" r:id="rId13"/>
    <p:sldId id="295" r:id="rId1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182218-77E6-469D-A85E-7498861BCE18}" v="29" dt="2019-09-17T21:27:46.942"/>
  </p1510:revLst>
</p1510:revInfo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703" autoAdjust="0"/>
  </p:normalViewPr>
  <p:slideViewPr>
    <p:cSldViewPr snapToGrid="0">
      <p:cViewPr varScale="1">
        <p:scale>
          <a:sx n="67" d="100"/>
          <a:sy n="67" d="100"/>
        </p:scale>
        <p:origin x="640" y="48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E18523F-AC55-4A96-BCAA-B164308639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369D026-9EA8-4612-B08D-A04E3131FB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13741-5466-4294-8EEA-091546152741}" type="datetimeFigureOut">
              <a:rPr lang="es-ES" smtClean="0"/>
              <a:t>17/09/2019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9AF8D1C-C782-46BB-81A0-EE60403AAD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E4849C-C831-4E22-967B-5B69709BEF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72C46-0AD4-41DC-B111-882819DE2F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4811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8C12B-85F7-4E4C-A3B5-3B4CEEAE6A00}" type="datetimeFigureOut">
              <a:rPr lang="es-ES" smtClean="0"/>
              <a:t>17/09/2019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  <a:endParaRPr lang="es-ES" dirty="0"/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B8399-5CE9-4AF3-B21F-15CC16B1DBE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5336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54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5299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915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6682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542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196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043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835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1038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125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es-ES" noProof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es-ES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ágenes_Texto important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es-ES" noProof="0"/>
              <a:t>Insertar imagen</a:t>
            </a:r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noProof="0"/>
              <a:t>Insertar imagen</a:t>
            </a:r>
          </a:p>
        </p:txBody>
      </p:sp>
      <p:sp>
        <p:nvSpPr>
          <p:cNvPr id="13" name="Marcador de posición de tex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sp>
        <p:nvSpPr>
          <p:cNvPr id="20" name="Marcador de número de diapositiva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Insertar imagen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es-ES" noProof="0"/>
              <a:t>TÍTULO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Teléfono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Correo electrónico</a:t>
            </a:r>
          </a:p>
        </p:txBody>
      </p:sp>
      <p:sp>
        <p:nvSpPr>
          <p:cNvPr id="20" name="Marcador de texto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Sitio web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28" name="Marcador de contenido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es-ES" noProof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es-ES" noProof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es-ES" sz="1200" noProof="0">
              <a:solidFill>
                <a:schemeClr val="bg1"/>
              </a:solidFill>
            </a:endParaRPr>
          </a:p>
        </p:txBody>
      </p:sp>
      <p:sp>
        <p:nvSpPr>
          <p:cNvPr id="9" name="Marcador de posición de contenido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es-ES" sz="1200" noProof="0">
              <a:solidFill>
                <a:schemeClr val="bg1"/>
              </a:solidFill>
            </a:endParaRPr>
          </a:p>
        </p:txBody>
      </p:sp>
      <p:sp>
        <p:nvSpPr>
          <p:cNvPr id="9" name="Marcador de posición de contenido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Marcador de posición de contenido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es-ES" sz="1200" noProof="0">
              <a:solidFill>
                <a:schemeClr val="bg1"/>
              </a:solidFill>
            </a:endParaRPr>
          </a:p>
        </p:txBody>
      </p:sp>
      <p:sp>
        <p:nvSpPr>
          <p:cNvPr id="9" name="Marcador de posición de texto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Marcador de posición de texto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1" name="Marcador de posición de contenido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posición de contenido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es-ES" sz="1200" noProof="0">
              <a:solidFill>
                <a:schemeClr val="bg1"/>
              </a:solidFill>
            </a:endParaRPr>
          </a:p>
        </p:txBody>
      </p:sp>
      <p:sp>
        <p:nvSpPr>
          <p:cNvPr id="9" name="Marcador de posición de texto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Marcador de posición de contenido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es-ES" noProof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es-ES" sz="1200" noProof="0">
              <a:solidFill>
                <a:schemeClr val="bg1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Marcador de posición de texto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es-ES" noProof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ido_2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Insertar imagen</a:t>
            </a:r>
          </a:p>
        </p:txBody>
      </p:sp>
      <p:sp>
        <p:nvSpPr>
          <p:cNvPr id="14" name="Marcador de texto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es-ES" noProof="0"/>
              <a:t>Editar estilos de texto del patrón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17" name="Marcador de contenido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18" name="Marcador de número de diapositiva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ido_3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Insertar imagen</a:t>
            </a:r>
          </a:p>
        </p:txBody>
      </p:sp>
      <p:sp>
        <p:nvSpPr>
          <p:cNvPr id="14" name="Marcador de texto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es-ES" noProof="0"/>
              <a:t>Editar estilos de texto del patrón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17" name="Marcador de contenido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8" name="Marcador de texto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es-ES" noProof="0"/>
              <a:t>Editar estilos de texto del patrón</a:t>
            </a:r>
          </a:p>
        </p:txBody>
      </p:sp>
      <p:sp>
        <p:nvSpPr>
          <p:cNvPr id="10" name="Marcador de contenido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11" name="Marcador de número de diapositiva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ido_2 columna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Insertar imagen</a:t>
            </a:r>
          </a:p>
        </p:txBody>
      </p:sp>
      <p:sp>
        <p:nvSpPr>
          <p:cNvPr id="13" name="Marcador de posición de tex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11" name="Marcador de texto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12" name="Marcador de contenido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15" name="Marcador de número de diapositiva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ido_1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Insertar imagen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15" name="Marcador de número de diapositiva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es-ES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número de diapositiva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s-es/article/editar-una-presentaci%c3%b3n-ff353d37-742a-4aa8-8bdd-6b1f488127a2?omkt=es-ES&amp;ui=es-ES&amp;rs=es-ES&amp;ad=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 descr="Tres personas sentadas en una mesa de picnic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76568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/>
              <a:t>Aula Hospitalaria y STEAM</a:t>
            </a:r>
            <a:br>
              <a:rPr lang="es-ES" dirty="0"/>
            </a:br>
            <a:endParaRPr lang="es-ES" dirty="0"/>
          </a:p>
        </p:txBody>
      </p:sp>
      <p:sp>
        <p:nvSpPr>
          <p:cNvPr id="12" name="Subtítulo 11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Dra. Crisálida Rodríguez Serna</a:t>
            </a:r>
          </a:p>
        </p:txBody>
      </p:sp>
      <p:grpSp>
        <p:nvGrpSpPr>
          <p:cNvPr id="4" name="Grupo 3" descr="elemento decorativo">
            <a:extLst>
              <a:ext uri="{FF2B5EF4-FFF2-40B4-BE49-F238E27FC236}">
                <a16:creationId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Un grupo de personas sentados alrededor de una mesa de madera&#10;">
            <a:extLst>
              <a:ext uri="{FF2B5EF4-FFF2-40B4-BE49-F238E27FC236}">
                <a16:creationId xmlns:a16="http://schemas.microsoft.com/office/drawing/2014/main" id="{D48306FF-9A46-43AC-BC11-DE5D9F2D18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</p:spPr>
      </p:pic>
      <p:sp>
        <p:nvSpPr>
          <p:cNvPr id="52" name="Rectángulo 51" descr="elemento decorativo">
            <a:extLst>
              <a:ext uri="{FF2B5EF4-FFF2-40B4-BE49-F238E27FC236}">
                <a16:creationId xmlns:a16="http://schemas.microsoft.com/office/drawing/2014/main" id="{31664CF3-C0D1-4769-8E59-8694AF07951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42" name="Título 41">
            <a:extLst>
              <a:ext uri="{FF2B5EF4-FFF2-40B4-BE49-F238E27FC236}">
                <a16:creationId xmlns:a16="http://schemas.microsoft.com/office/drawing/2014/main" id="{72FCEAE4-FA74-4446-B2F5-9AFA2DA1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80" y="2142271"/>
            <a:ext cx="7729020" cy="879928"/>
          </a:xfrm>
        </p:spPr>
        <p:txBody>
          <a:bodyPr rtlCol="0"/>
          <a:lstStyle/>
          <a:p>
            <a:pPr rtl="0"/>
            <a:r>
              <a:rPr lang="es-ES" dirty="0"/>
              <a:t>Muchas gracias por compartir</a:t>
            </a:r>
            <a:endParaRPr lang="es-ES" b="0" dirty="0"/>
          </a:p>
        </p:txBody>
      </p:sp>
      <p:sp>
        <p:nvSpPr>
          <p:cNvPr id="80" name="Marcador de texto 79">
            <a:extLst>
              <a:ext uri="{FF2B5EF4-FFF2-40B4-BE49-F238E27FC236}">
                <a16:creationId xmlns:a16="http://schemas.microsoft.com/office/drawing/2014/main" id="{40F0AA8D-0756-4350-8005-9BCD0DDB3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es-ES" dirty="0"/>
              <a:t>Crisálida Rodríguez Serna</a:t>
            </a:r>
          </a:p>
        </p:txBody>
      </p:sp>
      <p:sp>
        <p:nvSpPr>
          <p:cNvPr id="86" name="Marcador de texto 85">
            <a:extLst>
              <a:ext uri="{FF2B5EF4-FFF2-40B4-BE49-F238E27FC236}">
                <a16:creationId xmlns:a16="http://schemas.microsoft.com/office/drawing/2014/main" id="{60CCF183-9FEB-4677-9379-BC01A7251D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s-ES" dirty="0"/>
              <a:t>658 267 795</a:t>
            </a:r>
          </a:p>
        </p:txBody>
      </p:sp>
      <p:sp>
        <p:nvSpPr>
          <p:cNvPr id="87" name="Marcador de texto 86">
            <a:extLst>
              <a:ext uri="{FF2B5EF4-FFF2-40B4-BE49-F238E27FC236}">
                <a16:creationId xmlns:a16="http://schemas.microsoft.com/office/drawing/2014/main" id="{DF3FE72B-F9BD-472F-A413-71BEEF95F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es-ES" dirty="0"/>
              <a:t>crisa@crisalidars.com</a:t>
            </a:r>
          </a:p>
        </p:txBody>
      </p:sp>
      <p:sp>
        <p:nvSpPr>
          <p:cNvPr id="88" name="Marcador de texto 87">
            <a:extLst>
              <a:ext uri="{FF2B5EF4-FFF2-40B4-BE49-F238E27FC236}">
                <a16:creationId xmlns:a16="http://schemas.microsoft.com/office/drawing/2014/main" id="{3717E33B-5954-4CDC-B30A-BD21BED6DD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es-ES" dirty="0"/>
              <a:t>crisalidars.com</a:t>
            </a:r>
          </a:p>
        </p:txBody>
      </p:sp>
      <p:pic>
        <p:nvPicPr>
          <p:cNvPr id="96" name="Marcador de contenido 95" descr="Destinatario">
            <a:extLst>
              <a:ext uri="{FF2B5EF4-FFF2-40B4-BE49-F238E27FC236}">
                <a16:creationId xmlns:a16="http://schemas.microsoft.com/office/drawing/2014/main" id="{106CDB5A-A67F-441C-894F-3EDD7AD64C9A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/>
      </p:pic>
      <p:pic>
        <p:nvPicPr>
          <p:cNvPr id="98" name="Marcador de contenido 97" descr="Sobre">
            <a:extLst>
              <a:ext uri="{FF2B5EF4-FFF2-40B4-BE49-F238E27FC236}">
                <a16:creationId xmlns:a16="http://schemas.microsoft.com/office/drawing/2014/main" id="{0B9C03E0-6367-44D9-A740-AA6436F075E8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/>
      </p:pic>
      <p:pic>
        <p:nvPicPr>
          <p:cNvPr id="100" name="Marcador de contenido 99" descr="Vínculo">
            <a:extLst>
              <a:ext uri="{FF2B5EF4-FFF2-40B4-BE49-F238E27FC236}">
                <a16:creationId xmlns:a16="http://schemas.microsoft.com/office/drawing/2014/main" id="{420E824D-10A7-42CB-A7E8-5298E3E84F02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/>
      </p:pic>
      <p:pic>
        <p:nvPicPr>
          <p:cNvPr id="94" name="Marcador de contenido 93" descr="Usuario">
            <a:extLst>
              <a:ext uri="{FF2B5EF4-FFF2-40B4-BE49-F238E27FC236}">
                <a16:creationId xmlns:a16="http://schemas.microsoft.com/office/drawing/2014/main" id="{5AC6F288-703B-45A1-9B56-079BD755B2CB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/>
      </p:pic>
      <p:cxnSp>
        <p:nvCxnSpPr>
          <p:cNvPr id="131" name="Conector recto 130" descr="elemento decorativo">
            <a:extLst>
              <a:ext uri="{FF2B5EF4-FFF2-40B4-BE49-F238E27FC236}">
                <a16:creationId xmlns:a16="http://schemas.microsoft.com/office/drawing/2014/main" id="{8695A66A-1D9E-4D4E-9067-DC97380D3FDF}"/>
              </a:ext>
            </a:extLst>
          </p:cNvPr>
          <p:cNvCxnSpPr/>
          <p:nvPr/>
        </p:nvCxnSpPr>
        <p:spPr>
          <a:xfrm>
            <a:off x="756601" y="41430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cto 131" descr="elemento decorativo">
            <a:extLst>
              <a:ext uri="{FF2B5EF4-FFF2-40B4-BE49-F238E27FC236}">
                <a16:creationId xmlns:a16="http://schemas.microsoft.com/office/drawing/2014/main" id="{529648F7-20E3-4312-823A-D8265A94AF23}"/>
              </a:ext>
            </a:extLst>
          </p:cNvPr>
          <p:cNvCxnSpPr/>
          <p:nvPr/>
        </p:nvCxnSpPr>
        <p:spPr>
          <a:xfrm>
            <a:off x="756601" y="48669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recto 132" descr="elemento decorativo">
            <a:extLst>
              <a:ext uri="{FF2B5EF4-FFF2-40B4-BE49-F238E27FC236}">
                <a16:creationId xmlns:a16="http://schemas.microsoft.com/office/drawing/2014/main" id="{8F841485-6093-48AB-9892-0FB58675C726}"/>
              </a:ext>
            </a:extLst>
          </p:cNvPr>
          <p:cNvCxnSpPr/>
          <p:nvPr/>
        </p:nvCxnSpPr>
        <p:spPr>
          <a:xfrm>
            <a:off x="756601" y="56162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upo 153" descr="elemento decorativo">
            <a:extLst>
              <a:ext uri="{FF2B5EF4-FFF2-40B4-BE49-F238E27FC236}">
                <a16:creationId xmlns:a16="http://schemas.microsoft.com/office/drawing/2014/main" id="{FF17C705-3351-4B11-BD28-D0CACC12D311}"/>
              </a:ext>
            </a:extLst>
          </p:cNvPr>
          <p:cNvGrpSpPr/>
          <p:nvPr/>
        </p:nvGrpSpPr>
        <p:grpSpPr>
          <a:xfrm>
            <a:off x="822755" y="2930325"/>
            <a:ext cx="469807" cy="79404"/>
            <a:chOff x="9330846" y="5054600"/>
            <a:chExt cx="676275" cy="114300"/>
          </a:xfrm>
          <a:solidFill>
            <a:schemeClr val="bg1"/>
          </a:solidFill>
        </p:grpSpPr>
        <p:sp>
          <p:nvSpPr>
            <p:cNvPr id="155" name="Elipse 154">
              <a:extLst>
                <a:ext uri="{FF2B5EF4-FFF2-40B4-BE49-F238E27FC236}">
                  <a16:creationId xmlns:a16="http://schemas.microsoft.com/office/drawing/2014/main" id="{925FEBFE-A26D-4E0B-B884-7E186CD878E5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56" name="Elipse 155">
              <a:extLst>
                <a:ext uri="{FF2B5EF4-FFF2-40B4-BE49-F238E27FC236}">
                  <a16:creationId xmlns:a16="http://schemas.microsoft.com/office/drawing/2014/main" id="{2A24665D-D5CF-4F18-A88A-8E4471800E8D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57" name="Elipse 156">
              <a:extLst>
                <a:ext uri="{FF2B5EF4-FFF2-40B4-BE49-F238E27FC236}">
                  <a16:creationId xmlns:a16="http://schemas.microsoft.com/office/drawing/2014/main" id="{39F2203F-31BF-4705-AC57-E197602982AA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id="{D4734E32-080E-49F2-89F3-16F0DBB5D130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grpSp>
        <p:nvGrpSpPr>
          <p:cNvPr id="7" name="Grupo 6" descr="elemento decorativo">
            <a:extLst>
              <a:ext uri="{FF2B5EF4-FFF2-40B4-BE49-F238E27FC236}">
                <a16:creationId xmlns:a16="http://schemas.microsoft.com/office/drawing/2014/main" id="{F5325EDA-7343-463C-83EC-5D799E8B8195}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67420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 descr="sala de sillas rojas delante de una ventana">
            <a:extLst>
              <a:ext uri="{FF2B5EF4-FFF2-40B4-BE49-F238E27FC236}">
                <a16:creationId xmlns:a16="http://schemas.microsoft.com/office/drawing/2014/main" id="{E983D85E-34D8-430D-875F-7EBB69A6B7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008171">
            <a:off x="7140794" y="577398"/>
            <a:ext cx="4379976" cy="3611880"/>
          </a:xfrm>
        </p:spPr>
        <p:txBody>
          <a:bodyPr rtlCol="0"/>
          <a:lstStyle/>
          <a:p>
            <a:pPr rtl="0"/>
            <a:r>
              <a:rPr lang="es-ES" dirty="0"/>
              <a:t>Aula Hospitalaria</a:t>
            </a:r>
            <a:br>
              <a:rPr lang="es-ES" dirty="0"/>
            </a:br>
            <a:r>
              <a:rPr lang="es-ES" dirty="0">
                <a:solidFill>
                  <a:srgbClr val="0070C0"/>
                </a:solidFill>
              </a:rPr>
              <a:t>Pedagogía hospitalaria</a:t>
            </a:r>
            <a:br>
              <a:rPr lang="es-ES" dirty="0">
                <a:solidFill>
                  <a:srgbClr val="0070C0"/>
                </a:solidFill>
              </a:rPr>
            </a:br>
            <a:r>
              <a:rPr lang="es-ES" dirty="0">
                <a:solidFill>
                  <a:srgbClr val="0070C0"/>
                </a:solidFill>
              </a:rPr>
              <a:t>Diversidad</a:t>
            </a:r>
            <a:br>
              <a:rPr lang="es-ES" dirty="0">
                <a:solidFill>
                  <a:srgbClr val="0070C0"/>
                </a:solidFill>
              </a:rPr>
            </a:br>
            <a:r>
              <a:rPr lang="es-ES" dirty="0">
                <a:solidFill>
                  <a:srgbClr val="0070C0"/>
                </a:solidFill>
              </a:rPr>
              <a:t>Inclusión</a:t>
            </a:r>
          </a:p>
        </p:txBody>
      </p:sp>
      <p:sp>
        <p:nvSpPr>
          <p:cNvPr id="12" name="Subtítulo 11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grpSp>
        <p:nvGrpSpPr>
          <p:cNvPr id="4" name="Grupo 3" descr="elemento decorativo">
            <a:extLst>
              <a:ext uri="{FF2B5EF4-FFF2-40B4-BE49-F238E27FC236}">
                <a16:creationId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81238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 descr="grupo de alumnos corriendo">
            <a:extLst>
              <a:ext uri="{FF2B5EF4-FFF2-40B4-BE49-F238E27FC236}">
                <a16:creationId xmlns:a16="http://schemas.microsoft.com/office/drawing/2014/main" id="{AEEE5BA3-06F1-4026-A0BB-B08891F46E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87304" cy="6858000"/>
          </a:xfrm>
        </p:spPr>
      </p:pic>
      <p:grpSp>
        <p:nvGrpSpPr>
          <p:cNvPr id="9" name="Grupo 8" descr="elemento decorativo">
            <a:extLst>
              <a:ext uri="{FF2B5EF4-FFF2-40B4-BE49-F238E27FC236}">
                <a16:creationId xmlns:a16="http://schemas.microsoft.com/office/drawing/2014/main" id="{E7969C14-1078-4610-9BC5-74119C9B87BE}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14" name="Rectángulo 13" descr="elemento decorativo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Elipse 14" descr="elemento decorativo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es-ES" dirty="0">
                <a:solidFill>
                  <a:schemeClr val="tx1"/>
                </a:solidFill>
              </a:rPr>
              <a:t>DIVERSIDAD DEL AULA HOSPITALARIA</a:t>
            </a:r>
          </a:p>
          <a:p>
            <a:pPr marL="0" indent="0" rtl="0">
              <a:buNone/>
            </a:pPr>
            <a:r>
              <a:rPr lang="es-ES" dirty="0">
                <a:solidFill>
                  <a:schemeClr val="tx1"/>
                </a:solidFill>
              </a:rPr>
              <a:t>INCLUSIÓN=INTEGRACIÓN+NORMALIZACIÓN</a:t>
            </a:r>
          </a:p>
        </p:txBody>
      </p:sp>
      <p:sp>
        <p:nvSpPr>
          <p:cNvPr id="33" name="Título 32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>
                <a:solidFill>
                  <a:schemeClr val="tx1"/>
                </a:solidFill>
              </a:rPr>
              <a:t>ATENCIÓN A LA DIVERSIDAD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INCLUSIÓN</a:t>
            </a: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D803F682-0E68-4ECD-A92D-F73743FF2E60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smtClean="0">
                <a:solidFill>
                  <a:schemeClr val="bg1"/>
                </a:solidFill>
              </a:rPr>
              <a:pPr algn="ctr" rtl="0"/>
              <a:t>3</a:t>
            </a:fld>
            <a:endParaRPr lang="es-ES" sz="1200">
              <a:solidFill>
                <a:schemeClr val="bg1"/>
              </a:solidFill>
            </a:endParaRPr>
          </a:p>
        </p:txBody>
      </p:sp>
      <p:pic>
        <p:nvPicPr>
          <p:cNvPr id="16" name="Marcador de posición de imagen 15" descr="pila de libros en el suelo">
            <a:extLst>
              <a:ext uri="{FF2B5EF4-FFF2-40B4-BE49-F238E27FC236}">
                <a16:creationId xmlns:a16="http://schemas.microsoft.com/office/drawing/2014/main" id="{4E408D58-0A21-4D16-A8D8-54C17D5AD4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6529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Marcador de posición de imagen 19" descr="grupo de alumnos en una mesa estudiando en la biblioteca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Grupo 2" descr="elemento decorativo">
            <a:extLst>
              <a:ext uri="{FF2B5EF4-FFF2-40B4-BE49-F238E27FC236}">
                <a16:creationId xmlns:a16="http://schemas.microsoft.com/office/drawing/2014/main" id="{B96D2D9B-E0B9-499F-9404-108DB59E4502}"/>
              </a:ext>
            </a:extLst>
          </p:cNvPr>
          <p:cNvGrpSpPr/>
          <p:nvPr/>
        </p:nvGrpSpPr>
        <p:grpSpPr>
          <a:xfrm>
            <a:off x="0" y="0"/>
            <a:ext cx="6957056" cy="6858000"/>
            <a:chOff x="0" y="0"/>
            <a:chExt cx="6957056" cy="6858000"/>
          </a:xfrm>
        </p:grpSpPr>
        <p:sp>
          <p:nvSpPr>
            <p:cNvPr id="33" name="Paralelogramo 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3047999"/>
              <a:ext cx="6267450" cy="2293535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31" name="Título 30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20" y="1250462"/>
            <a:ext cx="5330038" cy="1607038"/>
          </a:xfrm>
        </p:spPr>
        <p:txBody>
          <a:bodyPr rtlCol="0"/>
          <a:lstStyle/>
          <a:p>
            <a:pPr rtl="0"/>
            <a:r>
              <a:rPr lang="es-ES" dirty="0"/>
              <a:t>STEAM</a:t>
            </a:r>
            <a:br>
              <a:rPr lang="es-ES" dirty="0"/>
            </a:br>
            <a:endParaRPr lang="es-ES" dirty="0"/>
          </a:p>
        </p:txBody>
      </p:sp>
      <p:sp>
        <p:nvSpPr>
          <p:cNvPr id="12" name="Subtítulo 11">
            <a:extLst>
              <a:ext uri="{FF2B5EF4-FFF2-40B4-BE49-F238E27FC236}">
                <a16:creationId xmlns:a16="http://schemas.microsoft.com/office/drawing/2014/main" id="{A6AB5563-AD44-4883-8D3E-93E27EEDA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80" y="3267075"/>
            <a:ext cx="5049510" cy="1807424"/>
          </a:xfrm>
        </p:spPr>
        <p:txBody>
          <a:bodyPr rtlCol="0"/>
          <a:lstStyle/>
          <a:p>
            <a:r>
              <a:rPr lang="en-US" i="1" dirty="0"/>
              <a:t>Science 			</a:t>
            </a:r>
            <a:r>
              <a:rPr lang="en-US" i="1" dirty="0">
                <a:sym typeface="Wingdings" panose="05000000000000000000" pitchFamily="2" charset="2"/>
              </a:rPr>
              <a:t>    	</a:t>
            </a:r>
            <a:r>
              <a:rPr lang="es-ES" dirty="0">
                <a:sym typeface="Wingdings" panose="05000000000000000000" pitchFamily="2" charset="2"/>
              </a:rPr>
              <a:t>C</a:t>
            </a:r>
            <a:r>
              <a:rPr lang="es-ES" dirty="0"/>
              <a:t>iencia</a:t>
            </a:r>
            <a:endParaRPr lang="en-US" i="1" dirty="0"/>
          </a:p>
          <a:p>
            <a:r>
              <a:rPr lang="en-US" i="1" dirty="0"/>
              <a:t>Technology    	</a:t>
            </a:r>
            <a:r>
              <a:rPr lang="en-US" i="1" dirty="0">
                <a:sym typeface="Wingdings" panose="05000000000000000000" pitchFamily="2" charset="2"/>
              </a:rPr>
              <a:t> 	</a:t>
            </a:r>
            <a:r>
              <a:rPr lang="es-ES" dirty="0"/>
              <a:t> 	Tecnología</a:t>
            </a:r>
            <a:endParaRPr lang="en-US" i="1" dirty="0"/>
          </a:p>
          <a:p>
            <a:r>
              <a:rPr lang="en-US" i="1" dirty="0"/>
              <a:t>Engineering </a:t>
            </a:r>
            <a:r>
              <a:rPr lang="es-ES" i="1" dirty="0"/>
              <a:t>	</a:t>
            </a:r>
            <a:r>
              <a:rPr lang="en-US" i="1" dirty="0">
                <a:sym typeface="Wingdings" panose="05000000000000000000" pitchFamily="2" charset="2"/>
              </a:rPr>
              <a:t> 	</a:t>
            </a:r>
            <a:r>
              <a:rPr lang="es-ES" dirty="0"/>
              <a:t> </a:t>
            </a:r>
            <a:r>
              <a:rPr lang="es-ES" i="1" dirty="0"/>
              <a:t>	</a:t>
            </a:r>
            <a:r>
              <a:rPr lang="es-ES" dirty="0"/>
              <a:t>Ingeniería</a:t>
            </a:r>
            <a:r>
              <a:rPr lang="en-US" i="1" dirty="0"/>
              <a:t>   Art 			</a:t>
            </a:r>
            <a:r>
              <a:rPr lang="en-US" i="1" dirty="0">
                <a:sym typeface="Wingdings" panose="05000000000000000000" pitchFamily="2" charset="2"/>
              </a:rPr>
              <a:t>  </a:t>
            </a:r>
            <a:r>
              <a:rPr lang="en-US" i="1" dirty="0"/>
              <a:t>	</a:t>
            </a:r>
            <a:r>
              <a:rPr lang="es-ES" dirty="0"/>
              <a:t>Arte </a:t>
            </a:r>
            <a:r>
              <a:rPr lang="en-US" i="1" dirty="0"/>
              <a:t> </a:t>
            </a:r>
          </a:p>
          <a:p>
            <a:r>
              <a:rPr lang="en-US" i="1" dirty="0"/>
              <a:t>Mathematics    		</a:t>
            </a:r>
            <a:r>
              <a:rPr lang="en-US" i="1" dirty="0">
                <a:sym typeface="Wingdings" panose="05000000000000000000" pitchFamily="2" charset="2"/>
              </a:rPr>
              <a:t>  </a:t>
            </a:r>
            <a:r>
              <a:rPr lang="en-US" i="1" dirty="0"/>
              <a:t>	</a:t>
            </a:r>
            <a:r>
              <a:rPr lang="en-US" dirty="0"/>
              <a:t>M</a:t>
            </a:r>
            <a:r>
              <a:rPr lang="es-ES" dirty="0" err="1"/>
              <a:t>atemáticas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ador de posición de imagen 15" descr="chico delante de pilas de biblioteca">
            <a:extLst>
              <a:ext uri="{FF2B5EF4-FFF2-40B4-BE49-F238E27FC236}">
                <a16:creationId xmlns:a16="http://schemas.microsoft.com/office/drawing/2014/main" id="{141CBC39-54B4-4424-84FB-FDAABDFFAE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5" name="Marcador de posición de imagen 4" descr="persona que lee un libro">
            <a:extLst>
              <a:ext uri="{FF2B5EF4-FFF2-40B4-BE49-F238E27FC236}">
                <a16:creationId xmlns:a16="http://schemas.microsoft.com/office/drawing/2014/main" id="{70316739-C7FA-4487-B86B-6CE17B09B0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9" name="Grupo 8" descr="elemento decorativo">
            <a:extLst>
              <a:ext uri="{FF2B5EF4-FFF2-40B4-BE49-F238E27FC236}">
                <a16:creationId xmlns:a16="http://schemas.microsoft.com/office/drawing/2014/main" id="{E7969C14-1078-4610-9BC5-74119C9B87BE}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14" name="Rectángulo 13" descr="elemento decorativo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Elipse 14" descr="elemento decorativo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3" name="Título 32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err="1">
                <a:solidFill>
                  <a:schemeClr val="bg1"/>
                </a:solidFill>
              </a:rPr>
              <a:t>Flipped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Classroom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Aprendizaje por Proyectos </a:t>
            </a: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smtClean="0">
                <a:solidFill>
                  <a:schemeClr val="bg1"/>
                </a:solidFill>
              </a:rPr>
              <a:pPr algn="ctr" rtl="0"/>
              <a:t>5</a:t>
            </a:fld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2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 descr="primer plano de páginas de un libro">
            <a:extLst>
              <a:ext uri="{FF2B5EF4-FFF2-40B4-BE49-F238E27FC236}">
                <a16:creationId xmlns:a16="http://schemas.microsoft.com/office/drawing/2014/main" id="{18718FBA-CF32-41C2-9D07-1F0F7F19F7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4" name="Título 33">
            <a:extLst>
              <a:ext uri="{FF2B5EF4-FFF2-40B4-BE49-F238E27FC236}">
                <a16:creationId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981075"/>
            <a:ext cx="6592824" cy="5191125"/>
          </a:xfrm>
        </p:spPr>
        <p:txBody>
          <a:bodyPr rtlCol="0"/>
          <a:lstStyle/>
          <a:p>
            <a:r>
              <a:rPr lang="es-ES" sz="3600" b="1" dirty="0"/>
              <a:t>Aprender haciendo</a:t>
            </a:r>
            <a:br>
              <a:rPr lang="es-ES" sz="3600" b="1" dirty="0"/>
            </a:br>
            <a:r>
              <a:rPr lang="es-ES" sz="2800" b="1" dirty="0"/>
              <a:t>Dewey (1859-1952)</a:t>
            </a:r>
            <a:br>
              <a:rPr lang="es-ES" sz="3600" b="1" dirty="0"/>
            </a:br>
            <a:r>
              <a:rPr lang="es-ES" sz="3600" b="1" dirty="0"/>
              <a:t>Aprendizaje significativo</a:t>
            </a:r>
            <a:br>
              <a:rPr lang="es-ES" sz="3600" b="1" dirty="0"/>
            </a:br>
            <a:r>
              <a:rPr lang="es-ES" sz="2800" b="1" dirty="0"/>
              <a:t>David Paul Ausubel (1918 -2008)</a:t>
            </a:r>
            <a:br>
              <a:rPr lang="es-ES" sz="3600" b="1" dirty="0"/>
            </a:br>
            <a:r>
              <a:rPr lang="es-ES" sz="3600" b="1" dirty="0"/>
              <a:t>Aprendizaje colaborativo</a:t>
            </a:r>
            <a:br>
              <a:rPr lang="es-ES" sz="3600" b="1" dirty="0"/>
            </a:br>
            <a:r>
              <a:rPr lang="es-ES" sz="2800" b="1" dirty="0"/>
              <a:t>Johnson y Johnson, 1998</a:t>
            </a:r>
            <a:br>
              <a:rPr lang="es-ES" dirty="0"/>
            </a:br>
            <a:endParaRPr lang="es-ES" dirty="0"/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3F200E92-5A1F-40B7-AE02-46929BC45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505450"/>
            <a:ext cx="6592824" cy="666750"/>
          </a:xfrm>
        </p:spPr>
        <p:txBody>
          <a:bodyPr rtlCol="0"/>
          <a:lstStyle/>
          <a:p>
            <a:pPr rtl="0"/>
            <a:endParaRPr lang="es-ES" dirty="0"/>
          </a:p>
        </p:txBody>
      </p:sp>
      <p:grpSp>
        <p:nvGrpSpPr>
          <p:cNvPr id="23" name="Grupo 22" descr="elemento decorativo">
            <a:extLst>
              <a:ext uri="{FF2B5EF4-FFF2-40B4-BE49-F238E27FC236}">
                <a16:creationId xmlns:a16="http://schemas.microsoft.com/office/drawing/2014/main" id="{28C94A8D-A234-408C-8281-33CCC01BE2A8}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077816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 descr="personas riéndose frente a la pantalla de un portátil">
            <a:extLst>
              <a:ext uri="{FF2B5EF4-FFF2-40B4-BE49-F238E27FC236}">
                <a16:creationId xmlns:a16="http://schemas.microsoft.com/office/drawing/2014/main" id="{9402120B-1989-41A6-9ED1-21A56316A6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87304" cy="6858000"/>
          </a:xfrm>
        </p:spPr>
      </p:pic>
      <p:pic>
        <p:nvPicPr>
          <p:cNvPr id="5" name="Marcador de posición de imagen 4" descr="grupo de alumnos en la graduación">
            <a:extLst>
              <a:ext uri="{FF2B5EF4-FFF2-40B4-BE49-F238E27FC236}">
                <a16:creationId xmlns:a16="http://schemas.microsoft.com/office/drawing/2014/main" id="{BD0958B7-E663-4510-9C53-EE09FEEB73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grpSp>
        <p:nvGrpSpPr>
          <p:cNvPr id="9" name="Grupo 8" descr="elemento decorativo">
            <a:extLst>
              <a:ext uri="{FF2B5EF4-FFF2-40B4-BE49-F238E27FC236}">
                <a16:creationId xmlns:a16="http://schemas.microsoft.com/office/drawing/2014/main" id="{E7969C14-1078-4610-9BC5-74119C9B87BE}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14" name="Rectángulo 13" descr="elemento decorativo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Elipse 14" descr="elemento decorativo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4791076"/>
            <a:ext cx="5005614" cy="1793512"/>
          </a:xfrm>
        </p:spPr>
        <p:txBody>
          <a:bodyPr rtlCol="0"/>
          <a:lstStyle/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dirty="0">
                <a:solidFill>
                  <a:schemeClr val="bg1"/>
                </a:solidFill>
              </a:rPr>
              <a:t>4 pilares de la educación: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000" b="1" dirty="0">
                <a:solidFill>
                  <a:schemeClr val="bg1"/>
                </a:solidFill>
              </a:rPr>
              <a:t>Aprender a conocer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000" b="1" dirty="0">
                <a:solidFill>
                  <a:schemeClr val="bg1"/>
                </a:solidFill>
              </a:rPr>
              <a:t>			Aprender a hacer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000" b="1" dirty="0">
                <a:solidFill>
                  <a:schemeClr val="bg1"/>
                </a:solidFill>
              </a:rPr>
              <a:t>Aprender a convivir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000" b="1" dirty="0">
                <a:solidFill>
                  <a:schemeClr val="bg1"/>
                </a:solidFill>
              </a:rPr>
              <a:t>			Aprender a ser</a:t>
            </a:r>
          </a:p>
        </p:txBody>
      </p:sp>
      <p:sp>
        <p:nvSpPr>
          <p:cNvPr id="33" name="Título 32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898588"/>
            <a:ext cx="7191375" cy="1062712"/>
          </a:xfrm>
        </p:spPr>
        <p:txBody>
          <a:bodyPr rtlCol="0"/>
          <a:lstStyle/>
          <a:p>
            <a:r>
              <a:rPr lang="es-ES" sz="2000" dirty="0">
                <a:solidFill>
                  <a:schemeClr val="bg1"/>
                </a:solidFill>
              </a:rPr>
              <a:t>Desarrollo de competencias para la vida </a:t>
            </a:r>
            <a:br>
              <a:rPr lang="es-ES" sz="2000" dirty="0">
                <a:solidFill>
                  <a:schemeClr val="bg1"/>
                </a:solidFill>
              </a:rPr>
            </a:br>
            <a:r>
              <a:rPr lang="es-ES" sz="2000" dirty="0">
                <a:solidFill>
                  <a:schemeClr val="bg1"/>
                </a:solidFill>
              </a:rPr>
              <a:t>Delors, Jacques (1994). "Los cuatro </a:t>
            </a:r>
            <a:r>
              <a:rPr lang="es-ES" sz="2000" b="1" dirty="0">
                <a:solidFill>
                  <a:schemeClr val="bg1"/>
                </a:solidFill>
              </a:rPr>
              <a:t>pilares de la educación</a:t>
            </a:r>
            <a:r>
              <a:rPr lang="es-ES" sz="2000" dirty="0">
                <a:solidFill>
                  <a:schemeClr val="bg1"/>
                </a:solidFill>
              </a:rPr>
              <a:t>", en La </a:t>
            </a:r>
            <a:r>
              <a:rPr lang="es-ES" sz="2000" b="1" dirty="0">
                <a:solidFill>
                  <a:schemeClr val="bg1"/>
                </a:solidFill>
              </a:rPr>
              <a:t>Educación</a:t>
            </a:r>
            <a:r>
              <a:rPr lang="es-ES" sz="2000" dirty="0">
                <a:solidFill>
                  <a:schemeClr val="bg1"/>
                </a:solidFill>
              </a:rPr>
              <a:t> encierra un tesoro.</a:t>
            </a:r>
            <a:r>
              <a:rPr lang="es-ES" dirty="0"/>
              <a:t> 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B7F99E8F-CFBF-4A36-93EC-B66007DF4F2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smtClean="0">
                <a:solidFill>
                  <a:schemeClr val="bg1"/>
                </a:solidFill>
              </a:rPr>
              <a:pPr algn="ctr" rtl="0"/>
              <a:t>7</a:t>
            </a:fld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26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 descr="grupo de alumnos lanzando los sombreros de graduación al aire al anochecer">
            <a:extLst>
              <a:ext uri="{FF2B5EF4-FFF2-40B4-BE49-F238E27FC236}">
                <a16:creationId xmlns:a16="http://schemas.microsoft.com/office/drawing/2014/main" id="{039BFAD7-131E-407E-8A28-E4CF6B8977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1" name="Rectángulo 30" descr="elemento decorativo">
            <a:extLst>
              <a:ext uri="{FF2B5EF4-FFF2-40B4-BE49-F238E27FC236}">
                <a16:creationId xmlns:a16="http://schemas.microsoft.com/office/drawing/2014/main" id="{340A7491-C312-4D36-BA63-6F859CD81D66}"/>
              </a:ext>
            </a:extLst>
          </p:cNvPr>
          <p:cNvSpPr/>
          <p:nvPr/>
        </p:nvSpPr>
        <p:spPr>
          <a:xfrm>
            <a:off x="0" y="11252"/>
            <a:ext cx="12191999" cy="6852374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40"/>
            <a:ext cx="10206264" cy="444860"/>
          </a:xfrm>
        </p:spPr>
        <p:txBody>
          <a:bodyPr rtlCol="0"/>
          <a:lstStyle/>
          <a:p>
            <a:pPr rtl="0"/>
            <a:r>
              <a:rPr lang="es-ES" dirty="0"/>
              <a:t>EDUCACIÓN INTERCULTURAL</a:t>
            </a:r>
          </a:p>
        </p:txBody>
      </p:sp>
      <p:grpSp>
        <p:nvGrpSpPr>
          <p:cNvPr id="7" name="Grupo 6" descr="elemento decorativo">
            <a:extLst>
              <a:ext uri="{FF2B5EF4-FFF2-40B4-BE49-F238E27FC236}">
                <a16:creationId xmlns:a16="http://schemas.microsoft.com/office/drawing/2014/main" id="{F5325EDA-7343-463C-83EC-5D799E8B8195}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</p:grpSp>
      <p:grpSp>
        <p:nvGrpSpPr>
          <p:cNvPr id="5" name="Grupo 4" descr="elemento decorativo">
            <a:extLst>
              <a:ext uri="{FF2B5EF4-FFF2-40B4-BE49-F238E27FC236}">
                <a16:creationId xmlns:a16="http://schemas.microsoft.com/office/drawing/2014/main" id="{1A141F7B-AE96-45F9-BC57-F7C86174910A}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sp>
        <p:nvSpPr>
          <p:cNvPr id="18" name="Marcador de número de diapositiva 5">
            <a:extLst>
              <a:ext uri="{FF2B5EF4-FFF2-40B4-BE49-F238E27FC236}">
                <a16:creationId xmlns:a16="http://schemas.microsoft.com/office/drawing/2014/main" id="{118AA3A9-97EA-409C-AD65-3CD3B0A58871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smtClean="0">
                <a:solidFill>
                  <a:schemeClr val="bg1"/>
                </a:solidFill>
              </a:rPr>
              <a:pPr algn="ctr" rtl="0"/>
              <a:t>8</a:t>
            </a:fld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87" name="Marcador de texto 86">
            <a:extLst>
              <a:ext uri="{FF2B5EF4-FFF2-40B4-BE49-F238E27FC236}">
                <a16:creationId xmlns:a16="http://schemas.microsoft.com/office/drawing/2014/main" id="{1F4C9CA2-B224-40CD-8DB2-CAE478D23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168715"/>
            <a:ext cx="7315200" cy="2140825"/>
          </a:xfrm>
        </p:spPr>
        <p:txBody>
          <a:bodyPr rtlCol="0"/>
          <a:lstStyle/>
          <a:p>
            <a:r>
              <a:rPr lang="es-ES" sz="2800" b="1" dirty="0"/>
              <a:t>Hablar de educación intercultural en un proyecto de educación en los centros educativos implica tener en cuenta procesos de enseñanza aprendizaje no sólo resultados, trabajar aprendizajes significativos y no repetitivos, tener en cuenta que estamos en espacios heterogéneos donde es esencial la atención a la diversidad. La educación intercultural no puede reducirse a celebraciones específicas debe ser una propuesta que trabaja la inclusión educativa.</a:t>
            </a:r>
          </a:p>
        </p:txBody>
      </p:sp>
      <p:pic>
        <p:nvPicPr>
          <p:cNvPr id="80" name="Marcador de contenido 79" descr="Libro abierto">
            <a:extLst>
              <a:ext uri="{FF2B5EF4-FFF2-40B4-BE49-F238E27FC236}">
                <a16:creationId xmlns:a16="http://schemas.microsoft.com/office/drawing/2014/main" id="{1198805C-69FE-4129-96D0-B3F35CB6416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8493" y="2305050"/>
            <a:ext cx="547688" cy="547688"/>
          </a:xfrm>
        </p:spPr>
      </p:pic>
      <p:sp>
        <p:nvSpPr>
          <p:cNvPr id="88" name="Marcador de texto 87">
            <a:extLst>
              <a:ext uri="{FF2B5EF4-FFF2-40B4-BE49-F238E27FC236}">
                <a16:creationId xmlns:a16="http://schemas.microsoft.com/office/drawing/2014/main" id="{D01EBAE5-B81D-4150-B62C-F56241C555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pic>
        <p:nvPicPr>
          <p:cNvPr id="95" name="Marcador de contenido 94" descr="Microscopio">
            <a:extLst>
              <a:ext uri="{FF2B5EF4-FFF2-40B4-BE49-F238E27FC236}">
                <a16:creationId xmlns:a16="http://schemas.microsoft.com/office/drawing/2014/main" id="{96991F60-484C-4906-ADB8-676435D3D6E3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8493" y="4505325"/>
            <a:ext cx="547688" cy="547688"/>
          </a:xfrm>
        </p:spPr>
      </p:pic>
      <p:cxnSp>
        <p:nvCxnSpPr>
          <p:cNvPr id="65" name="Conector recto 64" descr="elemento decorativo">
            <a:extLst>
              <a:ext uri="{FF2B5EF4-FFF2-40B4-BE49-F238E27FC236}">
                <a16:creationId xmlns:a16="http://schemas.microsoft.com/office/drawing/2014/main" id="{A4132B5C-BDF2-4C9A-B21E-BDD2CD03A542}"/>
              </a:ext>
            </a:extLst>
          </p:cNvPr>
          <p:cNvCxnSpPr/>
          <p:nvPr/>
        </p:nvCxnSpPr>
        <p:spPr>
          <a:xfrm>
            <a:off x="1908760" y="5510133"/>
            <a:ext cx="749808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219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433161"/>
          </a:xfrm>
        </p:spPr>
        <p:txBody>
          <a:bodyPr rtlCol="0"/>
          <a:lstStyle/>
          <a:p>
            <a:r>
              <a:rPr lang="es-ES" dirty="0"/>
              <a:t>La propuesta se basa en:</a:t>
            </a:r>
            <a:br>
              <a:rPr lang="es-ES" dirty="0"/>
            </a:br>
            <a:endParaRPr lang="es-ES" dirty="0"/>
          </a:p>
        </p:txBody>
      </p:sp>
      <p:sp>
        <p:nvSpPr>
          <p:cNvPr id="8" name="Cuadro de texto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285750" y="1228726"/>
            <a:ext cx="116776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• Un replanteamiento crítico de las principales ideas y metas de la Educación.  </a:t>
            </a:r>
          </a:p>
          <a:p>
            <a:pPr algn="just"/>
            <a:r>
              <a:rPr lang="es-ES" sz="2000" b="1" dirty="0"/>
              <a:t>• La perspectiva de la Educación Intercultural como una estrategia para formar ciudadanos de sociedades multiculturales, y que concibe la diversidad como una riqueza común.  </a:t>
            </a:r>
          </a:p>
          <a:p>
            <a:pPr algn="just"/>
            <a:r>
              <a:rPr lang="es-ES" sz="2000" b="1" dirty="0"/>
              <a:t>• Entender la Educación como una forma de desarrollar competencias y estrategias individuales para vivir en una sociedad multicultural.  </a:t>
            </a:r>
          </a:p>
          <a:p>
            <a:pPr algn="just"/>
            <a:r>
              <a:rPr lang="es-ES" sz="2000" b="1" dirty="0"/>
              <a:t>• Desarrollar una actitud crítica hacia los valores, aprender a resolver conflictos y llegar a ser capaces de convivir con normas de conducta diferentes. </a:t>
            </a:r>
          </a:p>
          <a:p>
            <a:pPr algn="just"/>
            <a:r>
              <a:rPr lang="es-ES" sz="2000" b="1" dirty="0"/>
              <a:t>• Utilizar el relativismo cultural. </a:t>
            </a:r>
          </a:p>
          <a:p>
            <a:pPr algn="just"/>
            <a:r>
              <a:rPr lang="es-ES" sz="2000" b="1" dirty="0"/>
              <a:t>• Ser conscientes de la necesidad de luchar contra la discriminación individual y el racismo: sus procesos, factores y consecuencias. </a:t>
            </a:r>
          </a:p>
          <a:p>
            <a:pPr algn="just"/>
            <a:r>
              <a:rPr lang="es-ES" sz="2000" b="1" dirty="0"/>
              <a:t>• Demostrar la necesidad de la educación antirracista en las aulas para todos, incluyéndonos a nosotros mismos.  </a:t>
            </a:r>
          </a:p>
          <a:p>
            <a:pPr algn="just"/>
            <a:r>
              <a:rPr lang="es-ES" sz="2000" b="1" dirty="0"/>
              <a:t>• Impulsar adaptaciones curriculares en las clases teniendo en cuenta el punto de vista de los alumnos, y promoviendo la cooperación y la empatía. </a:t>
            </a:r>
          </a:p>
          <a:p>
            <a:pPr algn="just"/>
            <a:r>
              <a:rPr lang="es-ES" sz="2000" b="1" dirty="0"/>
              <a:t>• Desarrollar competencias comunicativas, trabajo en grupo, cooperación y mediación social. </a:t>
            </a:r>
          </a:p>
          <a:p>
            <a:pPr algn="just"/>
            <a:r>
              <a:rPr lang="es-ES" sz="2000" b="1" dirty="0"/>
              <a:t>• Incentivar mejores y más estrechas relaciones entre la familia, el colegio y la comunidad.  </a:t>
            </a:r>
          </a:p>
          <a:p>
            <a:pPr algn="just"/>
            <a:r>
              <a:rPr lang="es-ES" sz="2000" b="1" dirty="0"/>
              <a:t>• Valorar y evaluar todo el proceso de enseñanza/aprendizaje, en vez de únicamente los conocimientos de los alumnos. </a:t>
            </a:r>
            <a:endParaRPr lang="es-ES" sz="2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27_TF00475556" id="{4DA04894-5009-4EFB-8513-026C48A536EA}" vid="{D0411C1F-0FA0-4D17-9B40-BC52A8EC834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49A191-EC8C-4AA6-9C64-D32B5F04743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formación</Template>
  <TotalTime>0</TotalTime>
  <Words>367</Words>
  <Application>Microsoft Office PowerPoint</Application>
  <PresentationFormat>Panorámica</PresentationFormat>
  <Paragraphs>52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Tema de Office</vt:lpstr>
      <vt:lpstr>Aula Hospitalaria y STEAM </vt:lpstr>
      <vt:lpstr>Aula Hospitalaria Pedagogía hospitalaria Diversidad Inclusión</vt:lpstr>
      <vt:lpstr>ATENCIÓN A LA DIVERSIDAD INCLUSIÓN</vt:lpstr>
      <vt:lpstr>STEAM </vt:lpstr>
      <vt:lpstr>Flipped Classroom Aprendizaje por Proyectos </vt:lpstr>
      <vt:lpstr>Aprender haciendo Dewey (1859-1952) Aprendizaje significativo David Paul Ausubel (1918 -2008) Aprendizaje colaborativo Johnson y Johnson, 1998 </vt:lpstr>
      <vt:lpstr>Desarrollo de competencias para la vida  Delors, Jacques (1994). "Los cuatro pilares de la educación", en La Educación encierra un tesoro. </vt:lpstr>
      <vt:lpstr>EDUCACIÓN INTERCULTURAL</vt:lpstr>
      <vt:lpstr>La propuesta se basa en: </vt:lpstr>
      <vt:lpstr>Muchas gracias por compartir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2019-09-17T11:24:18Z</dcterms:created>
  <dcterms:modified xsi:type="dcterms:W3CDTF">2019-09-17T21:32:35Z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